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086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514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33494" y="468173"/>
            <a:ext cx="12134478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337" y="617475"/>
            <a:ext cx="11814128" cy="442163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27379" y="2588737"/>
            <a:ext cx="11054080" cy="2600960"/>
          </a:xfrm>
        </p:spPr>
        <p:txBody>
          <a:bodyPr lIns="65023" rIns="65023" bIns="65023"/>
          <a:lstStyle>
            <a:lvl1pPr algn="r">
              <a:defRPr sz="6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027379" y="5240934"/>
            <a:ext cx="11054080" cy="1300480"/>
          </a:xfrm>
        </p:spPr>
        <p:txBody>
          <a:bodyPr lIns="260092" tIns="0"/>
          <a:lstStyle>
            <a:lvl1pPr marL="52018" indent="0" algn="r">
              <a:spcBef>
                <a:spcPts val="0"/>
              </a:spcBef>
              <a:buNone/>
              <a:defRPr sz="2800">
                <a:solidFill>
                  <a:schemeClr val="bg2">
                    <a:shade val="25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64" y="7087616"/>
            <a:ext cx="11639296" cy="149555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5264" y="754279"/>
            <a:ext cx="11639296" cy="595619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758620"/>
            <a:ext cx="2817707" cy="747775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8613" y="758617"/>
            <a:ext cx="8453120" cy="74777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0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64" y="7087616"/>
            <a:ext cx="11639296" cy="149555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264" y="754279"/>
            <a:ext cx="11639296" cy="595619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33494" y="468173"/>
            <a:ext cx="12134478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337" y="617475"/>
            <a:ext cx="11814128" cy="617433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89" y="7009587"/>
            <a:ext cx="11639296" cy="962355"/>
          </a:xfrm>
        </p:spPr>
        <p:txBody>
          <a:bodyPr lIns="130046" bIns="0" anchor="b"/>
          <a:lstStyle>
            <a:lvl1pPr algn="l">
              <a:buNone/>
              <a:defRPr sz="5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089" y="7999266"/>
            <a:ext cx="11639296" cy="598221"/>
          </a:xfrm>
        </p:spPr>
        <p:txBody>
          <a:bodyPr lIns="169060" tIns="0" anchor="t"/>
          <a:lstStyle>
            <a:lvl1pPr marL="0" marR="52018" indent="0" algn="l"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3" y="754278"/>
            <a:ext cx="5592064" cy="624230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3179" y="754278"/>
            <a:ext cx="5592064" cy="624230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64" y="7087616"/>
            <a:ext cx="11639296" cy="149555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607" y="824090"/>
            <a:ext cx="5592064" cy="1126630"/>
          </a:xfrm>
        </p:spPr>
        <p:txBody>
          <a:bodyPr lIns="208074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16418" y="824090"/>
            <a:ext cx="5592064" cy="1126630"/>
          </a:xfrm>
        </p:spPr>
        <p:txBody>
          <a:bodyPr lIns="195069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63607" y="2059093"/>
            <a:ext cx="5592064" cy="4963499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16418" y="2059093"/>
            <a:ext cx="5592064" cy="4963499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3494" y="468173"/>
            <a:ext cx="12134478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382" y="758613"/>
            <a:ext cx="4226560" cy="13004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77471" y="2059096"/>
            <a:ext cx="4226560" cy="5982026"/>
          </a:xfrm>
        </p:spPr>
        <p:txBody>
          <a:bodyPr lIns="130046"/>
          <a:lstStyle>
            <a:lvl1pPr marL="26009" marR="26009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82841" y="1322871"/>
            <a:ext cx="6579426" cy="67191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37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33494" y="468173"/>
            <a:ext cx="12134478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9103361" y="617475"/>
            <a:ext cx="3306105" cy="61772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7128257"/>
            <a:ext cx="11704320" cy="1495552"/>
          </a:xfrm>
        </p:spPr>
        <p:txBody>
          <a:bodyPr anchor="t"/>
          <a:lstStyle>
            <a:lvl1pPr algn="l">
              <a:buNone/>
              <a:defRPr sz="5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91413" y="758614"/>
            <a:ext cx="3186176" cy="5989660"/>
          </a:xfrm>
        </p:spPr>
        <p:txBody>
          <a:bodyPr lIns="130046"/>
          <a:lstStyle>
            <a:lvl1pPr marL="65023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9438" y="619759"/>
            <a:ext cx="8427110" cy="61772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3494" y="468173"/>
            <a:ext cx="12134478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337" y="617475"/>
            <a:ext cx="11814128" cy="78028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5264" y="7090617"/>
            <a:ext cx="11639296" cy="1495552"/>
          </a:xfrm>
          <a:prstGeom prst="rect">
            <a:avLst/>
          </a:prstGeom>
        </p:spPr>
        <p:txBody>
          <a:bodyPr vert="horz" lIns="130046" tIns="65023" rIns="130046" bIns="65023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5264" y="754279"/>
            <a:ext cx="11639296" cy="5956198"/>
          </a:xfrm>
          <a:prstGeom prst="rect">
            <a:avLst/>
          </a:prstGeom>
        </p:spPr>
        <p:txBody>
          <a:bodyPr vert="horz" lIns="260092" tIns="130046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370778" y="8692445"/>
            <a:ext cx="3251200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621978" y="8692445"/>
            <a:ext cx="3251200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73178" y="8692445"/>
            <a:ext cx="650240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5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7133" indent="-377133" algn="l" rtl="0" eaLnBrk="1" latinLnBrk="0" hangingPunct="1">
        <a:spcBef>
          <a:spcPts val="356"/>
        </a:spcBef>
        <a:buClr>
          <a:schemeClr val="accent1"/>
        </a:buClr>
        <a:buSzPct val="80000"/>
        <a:buFont typeface="Wingdings 2"/>
        <a:buChar char=""/>
        <a:defRPr kumimoji="0"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80276" indent="-286101" algn="l" rtl="0" eaLnBrk="1" latinLnBrk="0" hangingPunct="1">
        <a:spcBef>
          <a:spcPts val="356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395" indent="-260092" algn="l" rtl="0" eaLnBrk="1" latinLnBrk="0" hangingPunct="1">
        <a:spcBef>
          <a:spcPts val="35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515" indent="-260092" algn="l" rtl="0" eaLnBrk="1" latinLnBrk="0" hangingPunct="1">
        <a:spcBef>
          <a:spcPts val="32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44" indent="-260092" algn="l" rtl="0" eaLnBrk="1" latinLnBrk="0" hangingPunct="1">
        <a:spcBef>
          <a:spcPts val="35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749" indent="-260092" algn="l" rtl="0" eaLnBrk="1" latinLnBrk="0" hangingPunct="1">
        <a:spcBef>
          <a:spcPts val="35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8855" indent="-260092" algn="l" rtl="0" eaLnBrk="1" latinLnBrk="0" hangingPunct="1">
        <a:spcBef>
          <a:spcPts val="36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spcBef>
          <a:spcPts val="36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6080" indent="-260092" algn="l" rtl="0" eaLnBrk="1" latinLnBrk="0" hangingPunct="1">
        <a:spcBef>
          <a:spcPts val="36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5888" spc="294">
                <a:effectLst>
                  <a:outerShdw blurRad="23368" dist="11684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rPr dirty="0" err="1"/>
              <a:t>Коммуникативно-деятельностные</a:t>
            </a:r>
            <a:r>
              <a:rPr dirty="0"/>
              <a:t> </a:t>
            </a:r>
            <a:r>
              <a:rPr dirty="0" err="1"/>
              <a:t>пробы</a:t>
            </a: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xfrm>
            <a:off x="825500" y="5308599"/>
            <a:ext cx="11353800" cy="18622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443991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lang="ru-RU" b="1" i="0" dirty="0" smtClean="0"/>
              <a:t>14.099.2017</a:t>
            </a:r>
          </a:p>
          <a:p>
            <a:pPr algn="r" defTabSz="443991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 err="1" smtClean="0"/>
              <a:t>Обшаров</a:t>
            </a:r>
            <a:r>
              <a:rPr dirty="0" smtClean="0"/>
              <a:t> </a:t>
            </a:r>
            <a:r>
              <a:rPr dirty="0" err="1"/>
              <a:t>Константин</a:t>
            </a:r>
            <a:r>
              <a:rPr dirty="0"/>
              <a:t> </a:t>
            </a:r>
            <a:r>
              <a:rPr dirty="0" err="1"/>
              <a:t>Иванович</a:t>
            </a:r>
            <a:endParaRPr dirty="0"/>
          </a:p>
          <a:p>
            <a:pPr algn="r" defTabSz="443991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 err="1"/>
              <a:t>Психолог</a:t>
            </a:r>
            <a:r>
              <a:rPr dirty="0"/>
              <a:t>, </a:t>
            </a:r>
            <a:r>
              <a:rPr dirty="0" err="1"/>
              <a:t>гештальт-терапевт</a:t>
            </a:r>
            <a:r>
              <a:rPr dirty="0"/>
              <a:t> </a:t>
            </a:r>
          </a:p>
          <a:p>
            <a:pPr algn="r" defTabSz="443991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АНО "</a:t>
            </a:r>
            <a:r>
              <a:rPr dirty="0" err="1"/>
              <a:t>Сетевой</a:t>
            </a:r>
            <a:r>
              <a:rPr dirty="0"/>
              <a:t>  </a:t>
            </a:r>
            <a:r>
              <a:rPr dirty="0" err="1"/>
              <a:t>институт</a:t>
            </a:r>
            <a:r>
              <a:rPr dirty="0"/>
              <a:t> </a:t>
            </a:r>
            <a:r>
              <a:rPr dirty="0" err="1"/>
              <a:t>ПрЭСТО</a:t>
            </a:r>
            <a:r>
              <a:rPr dirty="0"/>
              <a:t>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825500" y="2353183"/>
            <a:ext cx="11353800" cy="3117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54990">
              <a:defRPr sz="6080" spc="304">
                <a:effectLst>
                  <a:outerShdw blurRad="24130" dist="12065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r>
              <a:t>Деятельностные с/о</a:t>
            </a:r>
          </a:p>
          <a:p>
            <a:pPr defTabSz="554990">
              <a:defRPr sz="6080" spc="304">
                <a:effectLst>
                  <a:outerShdw blurRad="24130" dist="12065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r>
              <a:t> vs </a:t>
            </a:r>
          </a:p>
          <a:p>
            <a:pPr defTabSz="554990">
              <a:defRPr sz="6080" spc="304">
                <a:effectLst>
                  <a:outerShdw blurRad="24130" dist="12065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r>
              <a:t>профессиональное с/о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Коммуникативные задачи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Выступает профессиональным инструментом</a:t>
            </a:r>
          </a:p>
          <a:p>
            <a:pPr>
              <a:buBlip>
                <a:blip r:embed="rId2"/>
              </a:buBlip>
            </a:pPr>
            <a:r>
              <a:t>Носит метапредметный  характер</a:t>
            </a:r>
          </a:p>
          <a:p>
            <a:pPr>
              <a:buBlip>
                <a:blip r:embed="rId2"/>
              </a:buBlip>
            </a:pPr>
            <a:r>
              <a:t>Результат: "я не знаю кем стану, но знаю, что хочу решать ... коммуникативную задачу"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Коммуникативные задачи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15950" indent="-615950" defTabSz="566674">
              <a:spcBef>
                <a:spcPts val="5000"/>
              </a:spcBef>
              <a:buSzPct val="100000"/>
              <a:buAutoNum type="arabicPeriod"/>
              <a:defRPr sz="349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Оказание услуги/удовольствие клиента</a:t>
            </a:r>
          </a:p>
          <a:p>
            <a:pPr marL="615950" indent="-615950" defTabSz="566674">
              <a:spcBef>
                <a:spcPts val="5000"/>
              </a:spcBef>
              <a:buSzPct val="100000"/>
              <a:buAutoNum type="arabicPeriod"/>
              <a:defRPr sz="349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Мотивация/действия</a:t>
            </a:r>
          </a:p>
          <a:p>
            <a:pPr marL="615950" indent="-615950" defTabSz="566674">
              <a:spcBef>
                <a:spcPts val="5000"/>
              </a:spcBef>
              <a:buSzPct val="100000"/>
              <a:buAutoNum type="arabicPeriod"/>
              <a:defRPr sz="349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Диагностика/поименование или устранение помехи</a:t>
            </a:r>
          </a:p>
          <a:p>
            <a:pPr marL="615950" indent="-615950" defTabSz="566674">
              <a:spcBef>
                <a:spcPts val="5000"/>
              </a:spcBef>
              <a:buSzPct val="100000"/>
              <a:buAutoNum type="arabicPeriod"/>
              <a:defRPr sz="349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Создание образа/образ в сознании человека</a:t>
            </a:r>
          </a:p>
          <a:p>
            <a:pPr marL="615950" indent="-615950" defTabSz="566674">
              <a:spcBef>
                <a:spcPts val="5000"/>
              </a:spcBef>
              <a:buSzPct val="100000"/>
              <a:buAutoNum type="arabicPeriod"/>
              <a:defRPr sz="349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/>
              <a:t>Генерация /продукт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Методология объективации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Результат</a:t>
            </a:r>
          </a:p>
          <a:p>
            <a:pPr>
              <a:buBlip>
                <a:blip r:embed="rId2"/>
              </a:buBlip>
            </a:pPr>
            <a:r>
              <a:t>Компетенции</a:t>
            </a:r>
          </a:p>
          <a:p>
            <a:pPr>
              <a:buBlip>
                <a:blip r:embed="rId2"/>
              </a:buBlip>
            </a:pPr>
            <a:r>
              <a:t>Критерии оценки</a:t>
            </a:r>
          </a:p>
          <a:p>
            <a:pPr>
              <a:buBlip>
                <a:blip r:embed="rId2"/>
              </a:buBlip>
            </a:pPr>
            <a:r>
              <a:t>Процедуры оценивания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Процедура выбора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Выбор коммуникативной задачи</a:t>
            </a:r>
          </a:p>
          <a:p>
            <a:pPr>
              <a:buBlip>
                <a:blip r:embed="rId2"/>
              </a:buBlip>
            </a:pPr>
            <a:r>
              <a:t>Выбор 2 коммуникативно-деятельностных проб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825500" y="2220719"/>
            <a:ext cx="11353800" cy="60945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r>
              <a:rPr dirty="0" err="1"/>
              <a:t>Рефлексия</a:t>
            </a: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/>
          </a:p>
          <a:p>
            <a:pPr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endParaRPr dirty="0" smtClean="0"/>
          </a:p>
          <a:p>
            <a:pPr algn="l" defTabSz="344677">
              <a:defRPr sz="3775" spc="188">
                <a:effectLst>
                  <a:outerShdw blurRad="14985" dist="7492" dir="16200000" rotWithShape="0">
                    <a:srgbClr val="3A3A3A">
                      <a:alpha val="35000"/>
                    </a:srgbClr>
                  </a:outerShdw>
                </a:effectLst>
              </a:defRPr>
            </a:pPr>
            <a:r>
              <a:rPr dirty="0" err="1" smtClean="0"/>
              <a:t>Деятель</a:t>
            </a:r>
            <a:r>
              <a:rPr dirty="0"/>
              <a:t>. С/о.             </a:t>
            </a:r>
            <a:r>
              <a:rPr dirty="0" smtClean="0"/>
              <a:t>  </a:t>
            </a:r>
            <a:r>
              <a:rPr dirty="0" err="1" smtClean="0"/>
              <a:t>Професс</a:t>
            </a:r>
            <a:r>
              <a:rPr dirty="0"/>
              <a:t>. С/о</a:t>
            </a:r>
          </a:p>
        </p:txBody>
      </p:sp>
      <p:sp>
        <p:nvSpPr>
          <p:cNvPr id="139" name="Shape 139"/>
          <p:cNvSpPr/>
          <p:nvPr/>
        </p:nvSpPr>
        <p:spPr>
          <a:xfrm flipV="1">
            <a:off x="3126150" y="3924300"/>
            <a:ext cx="1905000" cy="1905000"/>
          </a:xfrm>
          <a:prstGeom prst="line">
            <a:avLst/>
          </a:prstGeom>
          <a:ln w="25400">
            <a:solidFill>
              <a:schemeClr val="accent3">
                <a:satOff val="-11003"/>
                <a:lumOff val="-1511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flipH="1" flipV="1">
            <a:off x="7884421" y="3862937"/>
            <a:ext cx="2027723" cy="2027723"/>
          </a:xfrm>
          <a:prstGeom prst="line">
            <a:avLst/>
          </a:prstGeom>
          <a:ln w="25400">
            <a:solidFill>
              <a:schemeClr val="accent3">
                <a:satOff val="-11003"/>
                <a:lumOff val="-1511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>
                <a:effectLst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Тренинг</a:t>
            </a:r>
            <a:endParaRPr dirty="0"/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Актуализация опыта решения КЗ в беседе с </a:t>
            </a:r>
            <a:r>
              <a:rPr lang="ru-RU" dirty="0" err="1" smtClean="0"/>
              <a:t>тьютором</a:t>
            </a:r>
            <a:endParaRPr dirty="0"/>
          </a:p>
          <a:p>
            <a:pPr>
              <a:buBlip>
                <a:blip r:embed="rId2"/>
              </a:buBlip>
            </a:pPr>
            <a:r>
              <a:rPr lang="ru-RU" dirty="0" smtClean="0"/>
              <a:t>Выбор КЗ</a:t>
            </a:r>
            <a:endParaRPr dirty="0"/>
          </a:p>
          <a:p>
            <a:pPr>
              <a:buBlip>
                <a:blip r:embed="rId2"/>
              </a:buBlip>
            </a:pPr>
            <a:r>
              <a:rPr lang="ru-RU" dirty="0" smtClean="0"/>
              <a:t>Процедура определения </a:t>
            </a:r>
            <a:r>
              <a:rPr lang="ru-RU" dirty="0" err="1" smtClean="0"/>
              <a:t>тьюторанта</a:t>
            </a:r>
            <a:r>
              <a:rPr lang="ru-RU" dirty="0" smtClean="0"/>
              <a:t>, который будет проходить пробы</a:t>
            </a:r>
            <a:endParaRPr dirty="0"/>
          </a:p>
          <a:p>
            <a:pPr>
              <a:buBlip>
                <a:blip r:embed="rId2"/>
              </a:buBlip>
            </a:pPr>
            <a:r>
              <a:rPr lang="ru-RU" dirty="0" smtClean="0"/>
              <a:t>Проведение 2 проб</a:t>
            </a:r>
            <a:endParaRPr dirty="0"/>
          </a:p>
          <a:p>
            <a:pPr>
              <a:buBlip>
                <a:blip r:embed="rId2"/>
              </a:buBlip>
            </a:pPr>
            <a:r>
              <a:rPr lang="ru-RU" dirty="0" smtClean="0"/>
              <a:t>Рефлексия с </a:t>
            </a:r>
            <a:r>
              <a:rPr lang="ru-RU" dirty="0" err="1" smtClean="0"/>
              <a:t>тьюторантом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Общая рефлексия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118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Коммуникативно-деятельностные пробы</vt:lpstr>
      <vt:lpstr>Деятельностные с/о  vs  профессиональное с/о </vt:lpstr>
      <vt:lpstr>Коммуникативные задачи</vt:lpstr>
      <vt:lpstr>Коммуникативные задачи</vt:lpstr>
      <vt:lpstr>Методология объективации</vt:lpstr>
      <vt:lpstr>Процедура выбора</vt:lpstr>
      <vt:lpstr>Рефлексия        Деятель. С/о.               Професс. С/о</vt:lpstr>
      <vt:lpstr>Тренинг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Коммуникативно-деятельностные пробы</dc:title>
  <cp:lastModifiedBy>Аверина Светлана Сергеевна</cp:lastModifiedBy>
  <cp:revision>3</cp:revision>
  <dcterms:modified xsi:type="dcterms:W3CDTF">2018-07-02T11:27:12Z</dcterms:modified>
</cp:coreProperties>
</file>